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5" r:id="rId6"/>
    <p:sldId id="296" r:id="rId7"/>
    <p:sldId id="299" r:id="rId8"/>
    <p:sldId id="342" r:id="rId9"/>
    <p:sldId id="358" r:id="rId10"/>
    <p:sldId id="350" r:id="rId11"/>
    <p:sldId id="328" r:id="rId12"/>
    <p:sldId id="357" r:id="rId13"/>
    <p:sldId id="351" r:id="rId14"/>
    <p:sldId id="359" r:id="rId15"/>
    <p:sldId id="348" r:id="rId16"/>
    <p:sldId id="354" r:id="rId17"/>
    <p:sldId id="309" r:id="rId18"/>
    <p:sldId id="279" r:id="rId1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99"/>
    <a:srgbClr val="3333FF"/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097" autoAdjust="0"/>
  </p:normalViewPr>
  <p:slideViewPr>
    <p:cSldViewPr snapToGrid="0">
      <p:cViewPr varScale="1">
        <p:scale>
          <a:sx n="78" d="100"/>
          <a:sy n="78" d="100"/>
        </p:scale>
        <p:origin x="990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pPr/>
              <a:t>11/12/2025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FE1F4E8-B411-4807-9D24-A045EE06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8C3F648E-45E5-403C-973E-2BEED634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noProof="0"/>
              <a:t>.   ส่ ว น สำ ร ว จ แ ล ะ อ อ ก แ บ บ   สำ นั ก ง า น ท า ง ห ล ว ง ที่ 1 2   ( สุ พ ร ร ณ บุ รี ) 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A140998F-B877-4BDC-843C-0071F506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2084D353-BE8A-4AAA-8BEC-B71CEE9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alphaModFix amt="66000"/>
            <a:lum/>
          </a:blip>
          <a:srcRect/>
          <a:stretch>
            <a:fillRect l="93000" t="88000" r="1000" b="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10907999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  <a:alpha val="0"/>
                </a:schemeClr>
              </a:gs>
              <a:gs pos="75000">
                <a:schemeClr val="accent5">
                  <a:lumMod val="89000"/>
                </a:schemeClr>
              </a:gs>
              <a:gs pos="85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10800000" scaled="0"/>
            <a:tileRect/>
          </a:gradFill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ighWay" panose="02020800070505020304" pitchFamily="18" charset="-34"/>
                <a:cs typeface="HighWay" panose="02020800070505020304" pitchFamily="18" charset="-34"/>
              </a:defRPr>
            </a:lvl1pPr>
          </a:lstStyle>
          <a:p>
            <a:r>
              <a:rPr lang="th-TH"/>
              <a:t>.   ส่ ว น สำ ร ว จ แ ล ะ อ อ ก แ บ บ   สำ นั ก ง า น ท า ง ห ล ว ง ที่ 1 2   ( สุ พ ร ร ณ บุ รี ) 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9999" y="6003624"/>
            <a:ext cx="710829" cy="710829"/>
          </a:xfrm>
          <a:prstGeom prst="ellipse">
            <a:avLst/>
          </a:prstGeom>
          <a:noFill/>
          <a:ln w="3175">
            <a:noFill/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83" r:id="rId9"/>
    <p:sldLayoutId id="2147483668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6" r:id="rId21"/>
    <p:sldLayoutId id="2147483687" r:id="rId22"/>
    <p:sldLayoutId id="2147483689" r:id="rId23"/>
    <p:sldLayoutId id="2147483690" r:id="rId24"/>
    <p:sldLayoutId id="2147483688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hyperlink" Target="http://www.fabrika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 descr="A picture containing text, scene, way, road&#10;&#10;Description automatically generated">
            <a:extLst>
              <a:ext uri="{FF2B5EF4-FFF2-40B4-BE49-F238E27FC236}">
                <a16:creationId xmlns:a16="http://schemas.microsoft.com/office/drawing/2014/main" id="{86799C3C-E795-B79C-9556-C56C93E76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7" t="33831" r="9434" b="13316"/>
          <a:stretch/>
        </p:blipFill>
        <p:spPr>
          <a:xfrm>
            <a:off x="867032" y="305290"/>
            <a:ext cx="10486031" cy="615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276" y="1406198"/>
            <a:ext cx="9739254" cy="2563125"/>
          </a:xfrm>
          <a:noFill/>
        </p:spPr>
        <p:txBody>
          <a:bodyPr/>
          <a:lstStyle/>
          <a:p>
            <a:r>
              <a:rPr lang="th-TH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กิจกรรมก่อสร้างทางหลวงผ่านชุมชนเพื่อคนทุกกลุ่ม </a:t>
            </a:r>
            <a:br>
              <a:rPr 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งานก่อสร้างทางหลวงผ่านชุมชนเพื่อคนทุกกลุ่ม</a:t>
            </a:r>
            <a:br>
              <a:rPr lang="th-TH" sz="5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04" y="3100754"/>
            <a:ext cx="10123992" cy="1419389"/>
          </a:xfrm>
          <a:noFill/>
        </p:spPr>
        <p:txBody>
          <a:bodyPr/>
          <a:lstStyle/>
          <a:p>
            <a:r>
              <a:rPr lang="th-TH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ทางหลวงหมายเลข 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264 ตอน ดอนเจดีย์ - สระกระโจม</a:t>
            </a:r>
          </a:p>
          <a:p>
            <a:r>
              <a:rPr lang="th-TH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ระหว่างกม.3+000 - กม.3+800</a:t>
            </a:r>
          </a:p>
        </p:txBody>
      </p:sp>
      <p:pic>
        <p:nvPicPr>
          <p:cNvPr id="8" name="Picture 6" descr="C:\Users\Wiz\Pictures\รูปภาพ23.png">
            <a:extLst>
              <a:ext uri="{FF2B5EF4-FFF2-40B4-BE49-F238E27FC236}">
                <a16:creationId xmlns:a16="http://schemas.microsoft.com/office/drawing/2014/main" id="{224BD7DB-7BD6-4194-9A43-C3D271EB7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9514" r="5094" b="4856"/>
          <a:stretch/>
        </p:blipFill>
        <p:spPr bwMode="auto">
          <a:xfrm>
            <a:off x="5756944" y="702887"/>
            <a:ext cx="1062850" cy="10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"/>
    </mc:Choice>
    <mc:Fallback xmlns="">
      <p:transition spd="slow" advTm="20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036E184-FD08-ADCB-4E8C-D97A76FA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95" y="904522"/>
            <a:ext cx="11460174" cy="504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82" y="413987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0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กลางแจ้ง, ท้องฟ้า, ถนน, พาหน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FF93E04-049A-CC46-CC82-E9C5A52E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60" y="203036"/>
            <a:ext cx="7630279" cy="57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FF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81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5F9F7F-81B1-B9F8-A737-BEA0686C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3" y="1271086"/>
            <a:ext cx="11625574" cy="4148997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01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3F89B7-E86D-EDF1-AC23-28AEC7DD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7" y="1173992"/>
            <a:ext cx="11663265" cy="451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585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76EE671-F617-40AD-86E8-F45BD55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02" y="467433"/>
            <a:ext cx="11398898" cy="4320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ะ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ะ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0E93D89-CD15-4379-935A-9127B65CB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7316" y="2952921"/>
            <a:ext cx="4522314" cy="2762949"/>
          </a:xfrm>
        </p:spPr>
        <p:txBody>
          <a:bodyPr/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ในระหว่างการก่อสร้างอาจทำให้ผู้ที่มีทางเข้า - ออกที่พักอาศัยและสถานประกอบการต่อเชื่อมกับทางหลวงไม่สะดวกในการเข้า - ออก และดำเนินกิจการ แต่เป็นเพียงผลกระทบระยะสั้นเท่านั้น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231B-015D-419B-ADC5-E3443B74E2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03676F-BA2C-403E-B94C-96E1FA6F9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2750" y="2953620"/>
            <a:ext cx="4522407" cy="2762250"/>
          </a:xfrm>
        </p:spPr>
        <p:txBody>
          <a:bodyPr vert="horz" lIns="0" tIns="0" rIns="0" bIns="0" rtlCol="0">
            <a:no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ในระหว่างการก่อสร้างอาจทำให้ผู้ที่สัญจรไป - มา ไม่ได้รับความสะดวกและต้องใช้ความระมัดระวังมากกว่าปกติ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815318C-97EE-4E50-994C-AC0A9975E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843" y="1939830"/>
            <a:ext cx="4522787" cy="885825"/>
          </a:xfrm>
        </p:spPr>
        <p:txBody>
          <a:bodyPr/>
          <a:lstStyle/>
          <a:p>
            <a:r>
              <a:rPr lang="th-TH" sz="5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ประชาชนในพื้นที่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55CA13-0A99-4B8C-A2BC-3E2962E65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2750" y="1936119"/>
            <a:ext cx="4522787" cy="885825"/>
          </a:xfrm>
        </p:spPr>
        <p:txBody>
          <a:bodyPr/>
          <a:lstStyle/>
          <a:p>
            <a:r>
              <a:rPr lang="th-TH" sz="5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ประชาชนทั่วไป</a:t>
            </a:r>
          </a:p>
        </p:txBody>
      </p:sp>
      <p:grpSp>
        <p:nvGrpSpPr>
          <p:cNvPr id="35" name="Group 34" descr="stop light icon">
            <a:extLst>
              <a:ext uri="{FF2B5EF4-FFF2-40B4-BE49-F238E27FC236}">
                <a16:creationId xmlns:a16="http://schemas.microsoft.com/office/drawing/2014/main" id="{D92FB662-8EF9-424E-81B4-FCE03ADFF466}"/>
              </a:ext>
            </a:extLst>
          </p:cNvPr>
          <p:cNvGrpSpPr/>
          <p:nvPr/>
        </p:nvGrpSpPr>
        <p:grpSpPr>
          <a:xfrm>
            <a:off x="6007047" y="2001181"/>
            <a:ext cx="755703" cy="755703"/>
            <a:chOff x="4141090" y="4422590"/>
            <a:chExt cx="755703" cy="755703"/>
          </a:xfrm>
        </p:grpSpPr>
        <p:pic>
          <p:nvPicPr>
            <p:cNvPr id="36" name="Graphic 35" descr="Traffic light">
              <a:extLst>
                <a:ext uri="{FF2B5EF4-FFF2-40B4-BE49-F238E27FC236}">
                  <a16:creationId xmlns:a16="http://schemas.microsoft.com/office/drawing/2014/main" id="{D38918D0-0461-4EE5-9BA3-7E54F288D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1090" y="4422590"/>
              <a:ext cx="755703" cy="755703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5D535D-7E8B-4513-9EAF-B4A412573221}"/>
                </a:ext>
              </a:extLst>
            </p:cNvPr>
            <p:cNvSpPr/>
            <p:nvPr/>
          </p:nvSpPr>
          <p:spPr>
            <a:xfrm>
              <a:off x="4440039" y="4552308"/>
              <a:ext cx="149948" cy="1499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239A9EF-A658-449D-958F-4D4C7484B216}"/>
                </a:ext>
              </a:extLst>
            </p:cNvPr>
            <p:cNvSpPr/>
            <p:nvPr/>
          </p:nvSpPr>
          <p:spPr>
            <a:xfrm>
              <a:off x="4440039" y="4726933"/>
              <a:ext cx="149948" cy="1499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020DFD-EEED-4D01-A968-248E3D16177A}"/>
                </a:ext>
              </a:extLst>
            </p:cNvPr>
            <p:cNvSpPr/>
            <p:nvPr/>
          </p:nvSpPr>
          <p:spPr>
            <a:xfrm>
              <a:off x="4440039" y="4898383"/>
              <a:ext cx="149948" cy="149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phic 39" descr="construction street sign icon">
            <a:extLst>
              <a:ext uri="{FF2B5EF4-FFF2-40B4-BE49-F238E27FC236}">
                <a16:creationId xmlns:a16="http://schemas.microsoft.com/office/drawing/2014/main" id="{6A642F51-C4AD-43D4-9A76-9DF1A7489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771" y="2001181"/>
            <a:ext cx="600364" cy="6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11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000" dirty="0">
                <a:latin typeface="HighWay" panose="02020800070505020304" pitchFamily="18" charset="-34"/>
                <a:cs typeface="HighWay" panose="02020800070505020304" pitchFamily="18" charset="-34"/>
              </a:rPr>
              <a:t>จบการนำเสนอ</a:t>
            </a:r>
            <a:endParaRPr lang="en-US" sz="6000" dirty="0">
              <a:latin typeface="HighWay" panose="02020800070505020304" pitchFamily="18" charset="-34"/>
              <a:cs typeface="HighWay" panose="02020800070505020304" pitchFamily="18" charset="-34"/>
            </a:endParaRP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dirty="0">
                <a:latin typeface="HighWay" panose="02020800070505020304" pitchFamily="18" charset="-34"/>
                <a:cs typeface="HighWay" panose="02020800070505020304" pitchFamily="18" charset="-34"/>
              </a:rPr>
              <a:t>แขวงทางหลวงสุพรรณบุรีที่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dirty="0">
                <a:latin typeface="HighWay" panose="02020800070505020304" pitchFamily="18" charset="-34"/>
                <a:cs typeface="HighWay" panose="02020800070505020304" pitchFamily="18" charset="-34"/>
              </a:rPr>
              <a:t>035 522 133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dirty="0">
                <a:latin typeface="HighWay" panose="02020800070505020304" pitchFamily="18" charset="-34"/>
                <a:cs typeface="HighWay" panose="02020800070505020304" pitchFamily="18" charset="-34"/>
              </a:rPr>
              <a:t>สำนักงานทางหลวงที่ 12 (สุพรรณบุรี)</a:t>
            </a:r>
            <a:endParaRPr lang="en-US" sz="2000" dirty="0">
              <a:latin typeface="HighWay" panose="02020800070505020304" pitchFamily="18" charset="-34"/>
              <a:cs typeface="HighWay" panose="02020800070505020304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HighWay" panose="02020800070505020304" pitchFamily="18" charset="-34"/>
              <a:cs typeface="HighWay" panose="02020800070505020304" pitchFamily="18" charset="-34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7000" y="4904593"/>
            <a:ext cx="4508500" cy="277342"/>
          </a:xfrm>
        </p:spPr>
        <p:txBody>
          <a:bodyPr/>
          <a:lstStyle/>
          <a:p>
            <a:r>
              <a:rPr lang="en-US" dirty="0">
                <a:hlinkClick r:id="rId4"/>
              </a:rPr>
              <a:t>http://suphanburi.doh.go.th/</a:t>
            </a:r>
            <a:endParaRPr lang="en-US" dirty="0"/>
          </a:p>
        </p:txBody>
      </p:sp>
      <p:pic>
        <p:nvPicPr>
          <p:cNvPr id="20" name="Picture 6" descr="C:\Users\Wiz\Pictures\รูปภาพ23.png">
            <a:extLst>
              <a:ext uri="{FF2B5EF4-FFF2-40B4-BE49-F238E27FC236}">
                <a16:creationId xmlns:a16="http://schemas.microsoft.com/office/drawing/2014/main" id="{CC155915-5C5C-4609-AC40-B48DD84BA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9514" r="5094" b="4856"/>
          <a:stretch/>
        </p:blipFill>
        <p:spPr bwMode="auto">
          <a:xfrm>
            <a:off x="8057190" y="2236423"/>
            <a:ext cx="1477506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8DBB78B-3D8C-48E1-8B75-638C27C8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481" y="373367"/>
            <a:ext cx="8752992" cy="432000"/>
          </a:xfrm>
        </p:spPr>
        <p:txBody>
          <a:bodyPr/>
          <a:lstStyle/>
          <a:p>
            <a:r>
              <a:rPr lang="th-TH" sz="66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เหตุผลและความจำเป็น</a:t>
            </a:r>
          </a:p>
        </p:txBody>
      </p:sp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6431DB51-1AA5-4077-BF72-0E419562BBB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6899" t="-50000" r="-6899" b="-52307"/>
          <a:stretch/>
        </p:blipFill>
        <p:spPr>
          <a:xfrm>
            <a:off x="8838475" y="1165046"/>
            <a:ext cx="900000" cy="900000"/>
          </a:xfrm>
          <a:prstGeom prst="rect">
            <a:avLst/>
          </a:prstGeom>
        </p:spPr>
      </p:pic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ED7AAF68-2960-41E3-87F3-CB0E9E03A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9" name="Picture Placeholder 52">
            <a:extLst>
              <a:ext uri="{FF2B5EF4-FFF2-40B4-BE49-F238E27FC236}">
                <a16:creationId xmlns:a16="http://schemas.microsoft.com/office/drawing/2014/main" id="{BC6F8C02-765D-4DF2-84B0-2900A57F52D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18443" t="-8043" r="-18443" b="-8043"/>
          <a:stretch/>
        </p:blipFill>
        <p:spPr>
          <a:xfrm>
            <a:off x="7624758" y="1101313"/>
            <a:ext cx="900000" cy="900000"/>
          </a:xfrm>
          <a:prstGeom prst="rect">
            <a:avLst/>
          </a:prstGeom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F93C3F-8632-8C03-DF55-5D675B23DE4F}"/>
              </a:ext>
            </a:extLst>
          </p:cNvPr>
          <p:cNvSpPr txBox="1">
            <a:spLocks/>
          </p:cNvSpPr>
          <p:nvPr/>
        </p:nvSpPr>
        <p:spPr>
          <a:xfrm>
            <a:off x="7903787" y="2213515"/>
            <a:ext cx="3669377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เนื่องจากบริเวณดังกล่าวอยู่ ในแหล่งชุมชน เป็นเส้นทางเชื่อมโยงระหว่างถนนสายหลัก และแหล่งท่องเที่ยวสำคัญต่างๆของจังหวัด สุพรรณบุรี   มีการขนส่งสินค้าด้วยรถบรรทุก       มีปริมาณการจราจรจำนวนมาก      จึงจำเป็น ต้องทำการขยายช่องจราจร</a:t>
            </a:r>
            <a:endParaRPr lang="th-TH" sz="2800" dirty="0">
              <a:solidFill>
                <a:srgbClr val="3333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Placeholder 53">
            <a:extLst>
              <a:ext uri="{FF2B5EF4-FFF2-40B4-BE49-F238E27FC236}">
                <a16:creationId xmlns:a16="http://schemas.microsoft.com/office/drawing/2014/main" id="{58F30A03-1F7C-46CE-B63C-0058D8A3D5A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1974" t="-18282" b="-15415"/>
          <a:stretch/>
        </p:blipFill>
        <p:spPr>
          <a:xfrm>
            <a:off x="10088733" y="1101313"/>
            <a:ext cx="900000" cy="90000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ลางแจ้ง, ท้องฟ้า, ถนน, ฉา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FD4318E-FA94-C41B-2382-A755E7889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36" y="971875"/>
            <a:ext cx="6550855" cy="491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572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9F1C40B0-3DD7-4308-B025-9889B9A79BD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87" r="4687"/>
          <a:stretch>
            <a:fillRect/>
          </a:stretch>
        </p:blipFill>
        <p:spPr>
          <a:xfrm>
            <a:off x="1420686" y="968049"/>
            <a:ext cx="900113" cy="900113"/>
          </a:xfrm>
          <a:prstGeom prst="rect">
            <a:avLst/>
          </a:prstGeom>
        </p:spPr>
      </p:pic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CE47015E-76FD-48EF-9FF5-7ED7CE67E54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7801" t="-16174" r="-7801" b="-7264"/>
          <a:stretch/>
        </p:blipFill>
        <p:spPr>
          <a:xfrm>
            <a:off x="1252169" y="3131165"/>
            <a:ext cx="900112" cy="90011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97FB902C-5CBB-40B9-A505-FC591A0A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FC89BB-9DFC-4F3E-A6B7-00B68DBF7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742" y="1987686"/>
            <a:ext cx="2160000" cy="504000"/>
          </a:xfrm>
        </p:spPr>
        <p:txBody>
          <a:bodyPr/>
          <a:lstStyle/>
          <a:p>
            <a:r>
              <a:rPr lang="th-TH" sz="2500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เพิ่มความสะดวก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CCFA3E7-2925-4DE5-95E2-EA7EAC6C9B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442" y="4058734"/>
            <a:ext cx="2327566" cy="504000"/>
          </a:xfrm>
        </p:spPr>
        <p:txBody>
          <a:bodyPr/>
          <a:lstStyle/>
          <a:p>
            <a:r>
              <a:rPr lang="th-TH" sz="2500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เพิ่มความปลอดภัย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688E6-69E9-4834-8328-00ECC667C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0A0D1B1-DA1C-49F5-B8FF-8C25ABEF0A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999" y="2360835"/>
            <a:ext cx="2832177" cy="1901298"/>
          </a:xfrm>
        </p:spPr>
        <p:txBody>
          <a:bodyPr/>
          <a:lstStyle/>
          <a:p>
            <a:pPr algn="l"/>
            <a:r>
              <a:rPr lang="th-TH" sz="2200" b="1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2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ทำการขยายผิวจราจร ยกเกาะกลางและระบบระบายน้ำสองข้างทางเพื่ออำนวยความสะดวก</a:t>
            </a:r>
          </a:p>
          <a:p>
            <a:pPr algn="l"/>
            <a:endParaRPr lang="th-TH" sz="2200" b="1" dirty="0">
              <a:solidFill>
                <a:srgbClr val="3333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endParaRPr lang="th-TH" sz="2200" b="1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B7F571BD-EB3F-9F3F-2B3A-69B22367B576}"/>
              </a:ext>
            </a:extLst>
          </p:cNvPr>
          <p:cNvSpPr txBox="1">
            <a:spLocks/>
          </p:cNvSpPr>
          <p:nvPr/>
        </p:nvSpPr>
        <p:spPr>
          <a:xfrm>
            <a:off x="431999" y="4362534"/>
            <a:ext cx="3218283" cy="1238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2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ปรับปรุงสัญญาณไฟจราจร</a:t>
            </a:r>
          </a:p>
          <a:p>
            <a:pPr algn="l"/>
            <a:r>
              <a:rPr lang="th-TH" sz="22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ติดตั้งไฟฟ้าแสงสว่าง</a:t>
            </a:r>
          </a:p>
          <a:p>
            <a:pPr algn="l"/>
            <a:endParaRPr lang="th-TH" sz="2200" b="1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 descr="รูปภาพประกอบด้วย กลางแจ้ง, ท้องฟ้า, ถนน, ฉา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DBBBFC-399C-025C-2566-29B595DD8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8" y="474960"/>
            <a:ext cx="7000534" cy="525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12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F1DD6C1-802A-D48A-DF51-F306C910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73" y="937443"/>
            <a:ext cx="9413788" cy="437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6BE709A-60B7-46B7-9888-4E302608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740" y="172905"/>
            <a:ext cx="4296276" cy="877521"/>
          </a:xfrm>
        </p:spPr>
        <p:txBody>
          <a:bodyPr/>
          <a:lstStyle/>
          <a:p>
            <a:r>
              <a:rPr lang="th-TH" sz="60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 </a:t>
            </a:r>
            <a:r>
              <a:rPr lang="th-TH" sz="6000" b="1" dirty="0" err="1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</a:t>
            </a:r>
            <a:r>
              <a:rPr lang="th-TH" sz="60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 โ ค ร ง ก า ร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01C9A5-60D7-49DE-B912-F8E0DF4F4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แผนที่ประเทศไทย 77 จังหวัด">
            <a:extLst>
              <a:ext uri="{FF2B5EF4-FFF2-40B4-BE49-F238E27FC236}">
                <a16:creationId xmlns:a16="http://schemas.microsoft.com/office/drawing/2014/main" id="{34212DDE-0BB4-03FD-6132-6B294ED8486C}"/>
              </a:ext>
            </a:extLst>
          </p:cNvPr>
          <p:cNvGrpSpPr/>
          <p:nvPr/>
        </p:nvGrpSpPr>
        <p:grpSpPr>
          <a:xfrm>
            <a:off x="-337135" y="818179"/>
            <a:ext cx="4361716" cy="5221642"/>
            <a:chOff x="1509076" y="962256"/>
            <a:chExt cx="4581222" cy="5484774"/>
          </a:xfrm>
        </p:grpSpPr>
        <p:sp>
          <p:nvSpPr>
            <p:cNvPr id="8" name="ภูเก็ต">
              <a:extLst>
                <a:ext uri="{FF2B5EF4-FFF2-40B4-BE49-F238E27FC236}">
                  <a16:creationId xmlns:a16="http://schemas.microsoft.com/office/drawing/2014/main" id="{152C2B3E-70BC-B407-F58E-39D93AD1F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เกาะพยาม (ระนอง)">
              <a:extLst>
                <a:ext uri="{FF2B5EF4-FFF2-40B4-BE49-F238E27FC236}">
                  <a16:creationId xmlns:a16="http://schemas.microsoft.com/office/drawing/2014/main" id="{6AC84DE4-53A3-C6B8-8EC3-798F2E5CC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เกาะช้าง (ระนอง)">
              <a:extLst>
                <a:ext uri="{FF2B5EF4-FFF2-40B4-BE49-F238E27FC236}">
                  <a16:creationId xmlns:a16="http://schemas.microsoft.com/office/drawing/2014/main" id="{541965F5-8457-A342-AECE-DA6DD747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ระนอง">
              <a:extLst>
                <a:ext uri="{FF2B5EF4-FFF2-40B4-BE49-F238E27FC236}">
                  <a16:creationId xmlns:a16="http://schemas.microsoft.com/office/drawing/2014/main" id="{0F19F870-053E-44B3-EABC-ECF4F0A3B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7" name="เกาะสมุย (สุราษฎร์ธานี)">
              <a:extLst>
                <a:ext uri="{FF2B5EF4-FFF2-40B4-BE49-F238E27FC236}">
                  <a16:creationId xmlns:a16="http://schemas.microsoft.com/office/drawing/2014/main" id="{CF21163D-A508-34C9-1485-6E323758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" name="เกาะพะงัน (สุราษฎร์ธานี)">
              <a:extLst>
                <a:ext uri="{FF2B5EF4-FFF2-40B4-BE49-F238E27FC236}">
                  <a16:creationId xmlns:a16="http://schemas.microsoft.com/office/drawing/2014/main" id="{0059FE7E-5FB2-2450-500C-DF053190A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0" name="สุราษฎร์ธานี">
              <a:extLst>
                <a:ext uri="{FF2B5EF4-FFF2-40B4-BE49-F238E27FC236}">
                  <a16:creationId xmlns:a16="http://schemas.microsoft.com/office/drawing/2014/main" id="{AE411234-FCA3-3CC5-3EC0-F4C6EF5E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1" name="สตูล">
              <a:extLst>
                <a:ext uri="{FF2B5EF4-FFF2-40B4-BE49-F238E27FC236}">
                  <a16:creationId xmlns:a16="http://schemas.microsoft.com/office/drawing/2014/main" id="{2C41AC25-D2CD-39AD-E285-A7E61DBC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2" name="พัทลุง">
              <a:extLst>
                <a:ext uri="{FF2B5EF4-FFF2-40B4-BE49-F238E27FC236}">
                  <a16:creationId xmlns:a16="http://schemas.microsoft.com/office/drawing/2014/main" id="{22C0AEC5-28BE-007A-BE7E-0BC9B09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3" name="สงขลา">
              <a:extLst>
                <a:ext uri="{FF2B5EF4-FFF2-40B4-BE49-F238E27FC236}">
                  <a16:creationId xmlns:a16="http://schemas.microsoft.com/office/drawing/2014/main" id="{C7D5D1BA-6017-EAB6-7D4D-B5D7EFD9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4" name="ยะลา">
              <a:extLst>
                <a:ext uri="{FF2B5EF4-FFF2-40B4-BE49-F238E27FC236}">
                  <a16:creationId xmlns:a16="http://schemas.microsoft.com/office/drawing/2014/main" id="{E84D3BDA-CA30-0E27-66E2-1C933232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5" name="เกาะยาวใหญ่ (พังงา)">
              <a:extLst>
                <a:ext uri="{FF2B5EF4-FFF2-40B4-BE49-F238E27FC236}">
                  <a16:creationId xmlns:a16="http://schemas.microsoft.com/office/drawing/2014/main" id="{7CC0598E-D094-8939-ABE9-9BC2A0A2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6" name="เกาะยาวน้อย (พังงา)">
              <a:extLst>
                <a:ext uri="{FF2B5EF4-FFF2-40B4-BE49-F238E27FC236}">
                  <a16:creationId xmlns:a16="http://schemas.microsoft.com/office/drawing/2014/main" id="{AE7B911F-ADDF-9120-63ED-176D5E4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7" name="พังงา">
              <a:extLst>
                <a:ext uri="{FF2B5EF4-FFF2-40B4-BE49-F238E27FC236}">
                  <a16:creationId xmlns:a16="http://schemas.microsoft.com/office/drawing/2014/main" id="{5F372C25-E216-6F21-5C24-44B024DA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8" name="ปัตตานี">
              <a:extLst>
                <a:ext uri="{FF2B5EF4-FFF2-40B4-BE49-F238E27FC236}">
                  <a16:creationId xmlns:a16="http://schemas.microsoft.com/office/drawing/2014/main" id="{BD4817B7-6219-3A35-A41B-53E9657E4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9" name="นราธิวาส">
              <a:extLst>
                <a:ext uri="{FF2B5EF4-FFF2-40B4-BE49-F238E27FC236}">
                  <a16:creationId xmlns:a16="http://schemas.microsoft.com/office/drawing/2014/main" id="{337939CD-7E4A-849E-6179-2A148D5F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0" name="นครศรีธรรมราช">
              <a:extLst>
                <a:ext uri="{FF2B5EF4-FFF2-40B4-BE49-F238E27FC236}">
                  <a16:creationId xmlns:a16="http://schemas.microsoft.com/office/drawing/2014/main" id="{EE8455A4-3E05-9635-E4D8-C98F4272C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ตรัง">
              <a:extLst>
                <a:ext uri="{FF2B5EF4-FFF2-40B4-BE49-F238E27FC236}">
                  <a16:creationId xmlns:a16="http://schemas.microsoft.com/office/drawing/2014/main" id="{56DCC2AB-7A57-C2E6-47B5-F498BC54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ชุมพร">
              <a:extLst>
                <a:ext uri="{FF2B5EF4-FFF2-40B4-BE49-F238E27FC236}">
                  <a16:creationId xmlns:a16="http://schemas.microsoft.com/office/drawing/2014/main" id="{C48E2E33-4B89-76F7-0A24-C58E5E3A7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3" name="เกาะลันตา (กระบี่)">
              <a:extLst>
                <a:ext uri="{FF2B5EF4-FFF2-40B4-BE49-F238E27FC236}">
                  <a16:creationId xmlns:a16="http://schemas.microsoft.com/office/drawing/2014/main" id="{C8F04AC4-E1B4-E9B8-F02D-990AF726F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4" name="กระบี่">
              <a:extLst>
                <a:ext uri="{FF2B5EF4-FFF2-40B4-BE49-F238E27FC236}">
                  <a16:creationId xmlns:a16="http://schemas.microsoft.com/office/drawing/2014/main" id="{70539399-EDF8-E3C6-E7E3-4D5EF8110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5" name="===ภาคใต้===" hidden="1">
              <a:extLst>
                <a:ext uri="{FF2B5EF4-FFF2-40B4-BE49-F238E27FC236}">
                  <a16:creationId xmlns:a16="http://schemas.microsoft.com/office/drawing/2014/main" id="{71588E35-C1CF-1DC3-A9FF-9E90780E4E68}"/>
                </a:ext>
              </a:extLst>
            </p:cNvPr>
            <p:cNvSpPr txBox="1"/>
            <p:nvPr/>
          </p:nvSpPr>
          <p:spPr>
            <a:xfrm>
              <a:off x="2308654" y="5815521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ภาคใต้</a:t>
              </a:r>
            </a:p>
          </p:txBody>
        </p:sp>
        <p:sp>
          <p:nvSpPr>
            <p:cNvPr id="126" name="ราชบุรี">
              <a:extLst>
                <a:ext uri="{FF2B5EF4-FFF2-40B4-BE49-F238E27FC236}">
                  <a16:creationId xmlns:a16="http://schemas.microsoft.com/office/drawing/2014/main" id="{87117B20-64EA-8E18-460D-94E70D6E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7" name="เพชรบุรี">
              <a:extLst>
                <a:ext uri="{FF2B5EF4-FFF2-40B4-BE49-F238E27FC236}">
                  <a16:creationId xmlns:a16="http://schemas.microsoft.com/office/drawing/2014/main" id="{3B7D993D-DBAE-209B-7577-FAB27BDA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8" name="ประจวบคีรีขันธ์">
              <a:extLst>
                <a:ext uri="{FF2B5EF4-FFF2-40B4-BE49-F238E27FC236}">
                  <a16:creationId xmlns:a16="http://schemas.microsoft.com/office/drawing/2014/main" id="{F72C7ADF-5290-1F2E-7E7C-42730CEF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9" name="ตาก">
              <a:extLst>
                <a:ext uri="{FF2B5EF4-FFF2-40B4-BE49-F238E27FC236}">
                  <a16:creationId xmlns:a16="http://schemas.microsoft.com/office/drawing/2014/main" id="{A81736A4-F5BB-40E0-09FE-30307B1F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0" name="กาญจนบุรี">
              <a:extLst>
                <a:ext uri="{FF2B5EF4-FFF2-40B4-BE49-F238E27FC236}">
                  <a16:creationId xmlns:a16="http://schemas.microsoft.com/office/drawing/2014/main" id="{870B0452-AB89-A0A1-E767-133D8B05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1" name="===ภาคตะวันตก===" hidden="1">
              <a:extLst>
                <a:ext uri="{FF2B5EF4-FFF2-40B4-BE49-F238E27FC236}">
                  <a16:creationId xmlns:a16="http://schemas.microsoft.com/office/drawing/2014/main" id="{2239042D-6BFD-C1BB-4061-044914823965}"/>
                </a:ext>
              </a:extLst>
            </p:cNvPr>
            <p:cNvSpPr txBox="1"/>
            <p:nvPr/>
          </p:nvSpPr>
          <p:spPr>
            <a:xfrm>
              <a:off x="1509076" y="2999641"/>
              <a:ext cx="7056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ภาคตะวันตก</a:t>
              </a:r>
            </a:p>
          </p:txBody>
        </p:sp>
        <p:sp>
          <p:nvSpPr>
            <p:cNvPr id="132" name="สระแก้ว">
              <a:extLst>
                <a:ext uri="{FF2B5EF4-FFF2-40B4-BE49-F238E27FC236}">
                  <a16:creationId xmlns:a16="http://schemas.microsoft.com/office/drawing/2014/main" id="{C06F7733-B286-AB21-32F3-040DA308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ระยอง">
              <a:extLst>
                <a:ext uri="{FF2B5EF4-FFF2-40B4-BE49-F238E27FC236}">
                  <a16:creationId xmlns:a16="http://schemas.microsoft.com/office/drawing/2014/main" id="{4E5F5BE1-C0B5-BF3C-7D20-408DD8487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ปราจีนบุรี">
              <a:extLst>
                <a:ext uri="{FF2B5EF4-FFF2-40B4-BE49-F238E27FC236}">
                  <a16:creationId xmlns:a16="http://schemas.microsoft.com/office/drawing/2014/main" id="{5EB6E44E-6AE3-B7D2-C62C-6E719C3B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" name="ตราด (เกาะช้าง)">
              <a:extLst>
                <a:ext uri="{FF2B5EF4-FFF2-40B4-BE49-F238E27FC236}">
                  <a16:creationId xmlns:a16="http://schemas.microsoft.com/office/drawing/2014/main" id="{9246F263-AE91-6321-4D06-283B7534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" name="ตราด">
              <a:extLst>
                <a:ext uri="{FF2B5EF4-FFF2-40B4-BE49-F238E27FC236}">
                  <a16:creationId xmlns:a16="http://schemas.microsoft.com/office/drawing/2014/main" id="{BC240A2C-8BB4-4841-00E0-4E059332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ชลบุรี">
              <a:extLst>
                <a:ext uri="{FF2B5EF4-FFF2-40B4-BE49-F238E27FC236}">
                  <a16:creationId xmlns:a16="http://schemas.microsoft.com/office/drawing/2014/main" id="{B767AF8A-ED38-4DA5-6C26-A8D2055C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ฉะเชิงเทรา">
              <a:extLst>
                <a:ext uri="{FF2B5EF4-FFF2-40B4-BE49-F238E27FC236}">
                  <a16:creationId xmlns:a16="http://schemas.microsoft.com/office/drawing/2014/main" id="{1063F6C0-605C-B433-2130-E12150B3A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จันทบุรี">
              <a:extLst>
                <a:ext uri="{FF2B5EF4-FFF2-40B4-BE49-F238E27FC236}">
                  <a16:creationId xmlns:a16="http://schemas.microsoft.com/office/drawing/2014/main" id="{AE04D393-47B4-C27A-9EBC-42087E56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===ภาคตะวันออก===" hidden="1">
              <a:extLst>
                <a:ext uri="{FF2B5EF4-FFF2-40B4-BE49-F238E27FC236}">
                  <a16:creationId xmlns:a16="http://schemas.microsoft.com/office/drawing/2014/main" id="{AC9A14E1-3541-7233-5651-41903F1A2A76}"/>
                </a:ext>
              </a:extLst>
            </p:cNvPr>
            <p:cNvSpPr txBox="1"/>
            <p:nvPr/>
          </p:nvSpPr>
          <p:spPr>
            <a:xfrm>
              <a:off x="4047793" y="3667214"/>
              <a:ext cx="7649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ภาคตะวันออก</a:t>
              </a:r>
            </a:p>
          </p:txBody>
        </p:sp>
        <p:sp>
          <p:nvSpPr>
            <p:cNvPr id="141" name="อุทัยธานี">
              <a:extLst>
                <a:ext uri="{FF2B5EF4-FFF2-40B4-BE49-F238E27FC236}">
                  <a16:creationId xmlns:a16="http://schemas.microsoft.com/office/drawing/2014/main" id="{FDDCFB84-38AE-29CE-4B97-E2F32CA6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" name="อ่างทอง">
              <a:extLst>
                <a:ext uri="{FF2B5EF4-FFF2-40B4-BE49-F238E27FC236}">
                  <a16:creationId xmlns:a16="http://schemas.microsoft.com/office/drawing/2014/main" id="{9649D2D9-1DEB-FA2B-E17D-1A5D890B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" name="สระบุรี">
              <a:extLst>
                <a:ext uri="{FF2B5EF4-FFF2-40B4-BE49-F238E27FC236}">
                  <a16:creationId xmlns:a16="http://schemas.microsoft.com/office/drawing/2014/main" id="{EF7D728E-022A-58FA-296B-EDE76A072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" name="สุพรรณบุรี">
              <a:extLst>
                <a:ext uri="{FF2B5EF4-FFF2-40B4-BE49-F238E27FC236}">
                  <a16:creationId xmlns:a16="http://schemas.microsoft.com/office/drawing/2014/main" id="{0B3D6CA7-995E-A6D4-2894-FC5F9AB5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rgbClr val="FFFF00"/>
                </a:solidFill>
              </a:endParaRPr>
            </a:p>
          </p:txBody>
        </p:sp>
        <p:sp>
          <p:nvSpPr>
            <p:cNvPr id="145" name="สุโขทัย">
              <a:extLst>
                <a:ext uri="{FF2B5EF4-FFF2-40B4-BE49-F238E27FC236}">
                  <a16:creationId xmlns:a16="http://schemas.microsoft.com/office/drawing/2014/main" id="{9FE26EC6-1D0B-4472-CD76-0C1D72A1E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สิงห์บุรี">
              <a:extLst>
                <a:ext uri="{FF2B5EF4-FFF2-40B4-BE49-F238E27FC236}">
                  <a16:creationId xmlns:a16="http://schemas.microsoft.com/office/drawing/2014/main" id="{CDD1D5A5-84B9-FBC4-456F-3898DCA77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สมุทรสาคร">
              <a:extLst>
                <a:ext uri="{FF2B5EF4-FFF2-40B4-BE49-F238E27FC236}">
                  <a16:creationId xmlns:a16="http://schemas.microsoft.com/office/drawing/2014/main" id="{1D1B0DF5-8F00-E84C-BC12-9B17A90E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สมุทรสงคราม">
              <a:extLst>
                <a:ext uri="{FF2B5EF4-FFF2-40B4-BE49-F238E27FC236}">
                  <a16:creationId xmlns:a16="http://schemas.microsoft.com/office/drawing/2014/main" id="{935C58D4-727A-6BE2-3A8F-222B9BFA8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9" name="สมุทรปราการ">
              <a:extLst>
                <a:ext uri="{FF2B5EF4-FFF2-40B4-BE49-F238E27FC236}">
                  <a16:creationId xmlns:a16="http://schemas.microsoft.com/office/drawing/2014/main" id="{1B01E7D9-6FBB-8557-3A6C-7B93A2B3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0" name="ลพบุรี">
              <a:extLst>
                <a:ext uri="{FF2B5EF4-FFF2-40B4-BE49-F238E27FC236}">
                  <a16:creationId xmlns:a16="http://schemas.microsoft.com/office/drawing/2014/main" id="{66D2D082-FD9D-08C2-4F56-2AEF9D7B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1" name="เพชรบูรณ์">
              <a:extLst>
                <a:ext uri="{FF2B5EF4-FFF2-40B4-BE49-F238E27FC236}">
                  <a16:creationId xmlns:a16="http://schemas.microsoft.com/office/drawing/2014/main" id="{A715E89C-D547-76A9-3132-5E532B83E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2" name="พิษณุโลก">
              <a:extLst>
                <a:ext uri="{FF2B5EF4-FFF2-40B4-BE49-F238E27FC236}">
                  <a16:creationId xmlns:a16="http://schemas.microsoft.com/office/drawing/2014/main" id="{CD64C4C9-7382-3109-560D-D57B76B6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3" name="พิจิตร">
              <a:extLst>
                <a:ext uri="{FF2B5EF4-FFF2-40B4-BE49-F238E27FC236}">
                  <a16:creationId xmlns:a16="http://schemas.microsoft.com/office/drawing/2014/main" id="{DD6A75C3-5C40-AD5F-24C4-482B1AC8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4" name="พระนครศรีอยุธยา">
              <a:extLst>
                <a:ext uri="{FF2B5EF4-FFF2-40B4-BE49-F238E27FC236}">
                  <a16:creationId xmlns:a16="http://schemas.microsoft.com/office/drawing/2014/main" id="{868EDCC0-2C8E-5D5A-A3DB-979C50D6D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5" name="ปทุมธานี">
              <a:extLst>
                <a:ext uri="{FF2B5EF4-FFF2-40B4-BE49-F238E27FC236}">
                  <a16:creationId xmlns:a16="http://schemas.microsoft.com/office/drawing/2014/main" id="{AD5F6FEB-D992-6B56-DED9-62875D43F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6" name="นนทบุรี">
              <a:extLst>
                <a:ext uri="{FF2B5EF4-FFF2-40B4-BE49-F238E27FC236}">
                  <a16:creationId xmlns:a16="http://schemas.microsoft.com/office/drawing/2014/main" id="{F31BAFAE-ED5E-AF20-36D8-E08AD1D5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7" name="นครสวรรค์">
              <a:extLst>
                <a:ext uri="{FF2B5EF4-FFF2-40B4-BE49-F238E27FC236}">
                  <a16:creationId xmlns:a16="http://schemas.microsoft.com/office/drawing/2014/main" id="{197A7DDB-3CA7-BCA1-8BC8-FBC00482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8" name="นครปฐม">
              <a:extLst>
                <a:ext uri="{FF2B5EF4-FFF2-40B4-BE49-F238E27FC236}">
                  <a16:creationId xmlns:a16="http://schemas.microsoft.com/office/drawing/2014/main" id="{BAA617AC-7300-D014-E197-EC6F7ADC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9" name="นครนายก">
              <a:extLst>
                <a:ext uri="{FF2B5EF4-FFF2-40B4-BE49-F238E27FC236}">
                  <a16:creationId xmlns:a16="http://schemas.microsoft.com/office/drawing/2014/main" id="{59481F13-AAD3-DB87-96B3-1C468DE1A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0" name="ชัยนาท">
              <a:extLst>
                <a:ext uri="{FF2B5EF4-FFF2-40B4-BE49-F238E27FC236}">
                  <a16:creationId xmlns:a16="http://schemas.microsoft.com/office/drawing/2014/main" id="{3E0E7B5A-9521-4B27-C354-B29BB9F7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1" name="กำแพงเพชร">
              <a:extLst>
                <a:ext uri="{FF2B5EF4-FFF2-40B4-BE49-F238E27FC236}">
                  <a16:creationId xmlns:a16="http://schemas.microsoft.com/office/drawing/2014/main" id="{7B374AD6-8DC3-E844-26F7-98DAB7D9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2" name="กรุงเทพมหานคร">
              <a:extLst>
                <a:ext uri="{FF2B5EF4-FFF2-40B4-BE49-F238E27FC236}">
                  <a16:creationId xmlns:a16="http://schemas.microsoft.com/office/drawing/2014/main" id="{D01125E4-24B2-BBAA-7C9D-380E5F946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3" name="===ภาคกลาง===" hidden="1">
              <a:extLst>
                <a:ext uri="{FF2B5EF4-FFF2-40B4-BE49-F238E27FC236}">
                  <a16:creationId xmlns:a16="http://schemas.microsoft.com/office/drawing/2014/main" id="{1ACB1130-FB17-3FFE-CB83-0B185B3D8232}"/>
                </a:ext>
              </a:extLst>
            </p:cNvPr>
            <p:cNvSpPr txBox="1"/>
            <p:nvPr/>
          </p:nvSpPr>
          <p:spPr>
            <a:xfrm>
              <a:off x="2885892" y="3606820"/>
              <a:ext cx="4876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ภาคกลาง</a:t>
              </a:r>
            </a:p>
          </p:txBody>
        </p:sp>
        <p:sp>
          <p:nvSpPr>
            <p:cNvPr id="164" name="อำนาจเจริญ">
              <a:extLst>
                <a:ext uri="{FF2B5EF4-FFF2-40B4-BE49-F238E27FC236}">
                  <a16:creationId xmlns:a16="http://schemas.microsoft.com/office/drawing/2014/main" id="{10B678C0-4D0F-169C-1B04-648E05DF9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5" name="อุบลราชธานี">
              <a:extLst>
                <a:ext uri="{FF2B5EF4-FFF2-40B4-BE49-F238E27FC236}">
                  <a16:creationId xmlns:a16="http://schemas.microsoft.com/office/drawing/2014/main" id="{E4EB1676-2666-4512-B25C-DCFA1EF2F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6" name="อุดรธานี">
              <a:extLst>
                <a:ext uri="{FF2B5EF4-FFF2-40B4-BE49-F238E27FC236}">
                  <a16:creationId xmlns:a16="http://schemas.microsoft.com/office/drawing/2014/main" id="{F20C3A3E-EE6F-C58B-46DA-8E51A62E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7" name="หนองบัวลำภู">
              <a:extLst>
                <a:ext uri="{FF2B5EF4-FFF2-40B4-BE49-F238E27FC236}">
                  <a16:creationId xmlns:a16="http://schemas.microsoft.com/office/drawing/2014/main" id="{FFBB9A9B-E74D-D132-FB10-10B8A3677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8" name="หนองคาย">
              <a:extLst>
                <a:ext uri="{FF2B5EF4-FFF2-40B4-BE49-F238E27FC236}">
                  <a16:creationId xmlns:a16="http://schemas.microsoft.com/office/drawing/2014/main" id="{FE36CAF9-90ED-6EF7-080A-89B929E38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9" name="ศรีสะเกษ">
              <a:extLst>
                <a:ext uri="{FF2B5EF4-FFF2-40B4-BE49-F238E27FC236}">
                  <a16:creationId xmlns:a16="http://schemas.microsoft.com/office/drawing/2014/main" id="{60C34D8A-319A-8442-6CA8-3D6ADBB6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0" name="สุรินทร์">
              <a:extLst>
                <a:ext uri="{FF2B5EF4-FFF2-40B4-BE49-F238E27FC236}">
                  <a16:creationId xmlns:a16="http://schemas.microsoft.com/office/drawing/2014/main" id="{7FBA8122-FA2F-94A9-B5B4-76B8A035C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1" name="สกลนคร">
              <a:extLst>
                <a:ext uri="{FF2B5EF4-FFF2-40B4-BE49-F238E27FC236}">
                  <a16:creationId xmlns:a16="http://schemas.microsoft.com/office/drawing/2014/main" id="{24772E79-4183-0E82-BE97-CB339C41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2" name="เลย">
              <a:extLst>
                <a:ext uri="{FF2B5EF4-FFF2-40B4-BE49-F238E27FC236}">
                  <a16:creationId xmlns:a16="http://schemas.microsoft.com/office/drawing/2014/main" id="{24FB9BD3-B5E0-2B75-2734-1123897C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3" name="ร้อยเอ็ด">
              <a:extLst>
                <a:ext uri="{FF2B5EF4-FFF2-40B4-BE49-F238E27FC236}">
                  <a16:creationId xmlns:a16="http://schemas.microsoft.com/office/drawing/2014/main" id="{F9790F39-1196-42E3-1AAE-088A4F39D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4" name="ยโสธร">
              <a:extLst>
                <a:ext uri="{FF2B5EF4-FFF2-40B4-BE49-F238E27FC236}">
                  <a16:creationId xmlns:a16="http://schemas.microsoft.com/office/drawing/2014/main" id="{87933BEF-75D5-8626-9AA9-43282CD87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5" name="มุกดาหาร">
              <a:extLst>
                <a:ext uri="{FF2B5EF4-FFF2-40B4-BE49-F238E27FC236}">
                  <a16:creationId xmlns:a16="http://schemas.microsoft.com/office/drawing/2014/main" id="{75A6857C-2050-B873-B169-249383C0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6" name="มหาสารคาม">
              <a:extLst>
                <a:ext uri="{FF2B5EF4-FFF2-40B4-BE49-F238E27FC236}">
                  <a16:creationId xmlns:a16="http://schemas.microsoft.com/office/drawing/2014/main" id="{DC2F5D37-20C1-701C-A6FC-984BB889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7" name="บุรีรัมย์">
              <a:extLst>
                <a:ext uri="{FF2B5EF4-FFF2-40B4-BE49-F238E27FC236}">
                  <a16:creationId xmlns:a16="http://schemas.microsoft.com/office/drawing/2014/main" id="{2182DB2E-E757-166F-7CA1-94C07ED4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8" name="บึงกาฬ">
              <a:extLst>
                <a:ext uri="{FF2B5EF4-FFF2-40B4-BE49-F238E27FC236}">
                  <a16:creationId xmlns:a16="http://schemas.microsoft.com/office/drawing/2014/main" id="{C87F96DE-64B5-FEA0-C2FB-AB651B59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9" name="นครราชสีมา">
              <a:extLst>
                <a:ext uri="{FF2B5EF4-FFF2-40B4-BE49-F238E27FC236}">
                  <a16:creationId xmlns:a16="http://schemas.microsoft.com/office/drawing/2014/main" id="{7CFF2ECF-4CDB-115B-C157-99C9D4D5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0" name="นครพนม">
              <a:extLst>
                <a:ext uri="{FF2B5EF4-FFF2-40B4-BE49-F238E27FC236}">
                  <a16:creationId xmlns:a16="http://schemas.microsoft.com/office/drawing/2014/main" id="{FDEA2AA7-7B59-1CF9-6A9C-97BDC4FBC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1" name="ชัยภูมิ">
              <a:extLst>
                <a:ext uri="{FF2B5EF4-FFF2-40B4-BE49-F238E27FC236}">
                  <a16:creationId xmlns:a16="http://schemas.microsoft.com/office/drawing/2014/main" id="{67363D19-0AF3-D7E7-9799-5AE6D461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2" name="ขอนแก่น">
              <a:extLst>
                <a:ext uri="{FF2B5EF4-FFF2-40B4-BE49-F238E27FC236}">
                  <a16:creationId xmlns:a16="http://schemas.microsoft.com/office/drawing/2014/main" id="{15835DEB-8F38-9046-5D6D-3C819BC8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3" name="กาฬสินธุ์">
              <a:extLst>
                <a:ext uri="{FF2B5EF4-FFF2-40B4-BE49-F238E27FC236}">
                  <a16:creationId xmlns:a16="http://schemas.microsoft.com/office/drawing/2014/main" id="{EF5EA6B8-8E74-5B70-0B4B-82818D10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4" name="===ภาคตะวันออกเฉี่ยงเหนือ===" hidden="1">
              <a:extLst>
                <a:ext uri="{FF2B5EF4-FFF2-40B4-BE49-F238E27FC236}">
                  <a16:creationId xmlns:a16="http://schemas.microsoft.com/office/drawing/2014/main" id="{11A46526-4D1B-F7EB-A54A-B2635918953C}"/>
                </a:ext>
              </a:extLst>
            </p:cNvPr>
            <p:cNvSpPr txBox="1"/>
            <p:nvPr/>
          </p:nvSpPr>
          <p:spPr>
            <a:xfrm>
              <a:off x="5019171" y="2342837"/>
              <a:ext cx="10711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ภาคตะวันออกเฉียงเหนือ</a:t>
              </a:r>
            </a:p>
          </p:txBody>
        </p:sp>
        <p:sp>
          <p:nvSpPr>
            <p:cNvPr id="185" name="อุตรดิษถ์">
              <a:extLst>
                <a:ext uri="{FF2B5EF4-FFF2-40B4-BE49-F238E27FC236}">
                  <a16:creationId xmlns:a16="http://schemas.microsoft.com/office/drawing/2014/main" id="{A6B55E0C-BF42-D3F1-3963-AD3062FB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6" name="ลำพูน">
              <a:extLst>
                <a:ext uri="{FF2B5EF4-FFF2-40B4-BE49-F238E27FC236}">
                  <a16:creationId xmlns:a16="http://schemas.microsoft.com/office/drawing/2014/main" id="{D1D0369C-4F1E-32CE-6F04-7C4032387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7" name="ลำปาง">
              <a:extLst>
                <a:ext uri="{FF2B5EF4-FFF2-40B4-BE49-F238E27FC236}">
                  <a16:creationId xmlns:a16="http://schemas.microsoft.com/office/drawing/2014/main" id="{FD4EEEC9-5C9F-B269-BB60-4C1747DD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8" name="แม่ฮ่องสอน">
              <a:extLst>
                <a:ext uri="{FF2B5EF4-FFF2-40B4-BE49-F238E27FC236}">
                  <a16:creationId xmlns:a16="http://schemas.microsoft.com/office/drawing/2014/main" id="{C4659799-A0FC-A523-3212-AFF599921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9" name="แพร่">
              <a:extLst>
                <a:ext uri="{FF2B5EF4-FFF2-40B4-BE49-F238E27FC236}">
                  <a16:creationId xmlns:a16="http://schemas.microsoft.com/office/drawing/2014/main" id="{E58A4866-99CE-083A-FAB5-B1EA882E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0" name="พะเยา">
              <a:extLst>
                <a:ext uri="{FF2B5EF4-FFF2-40B4-BE49-F238E27FC236}">
                  <a16:creationId xmlns:a16="http://schemas.microsoft.com/office/drawing/2014/main" id="{0FA872F1-7909-5F0E-134E-8B63E551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1" name="น่าน">
              <a:extLst>
                <a:ext uri="{FF2B5EF4-FFF2-40B4-BE49-F238E27FC236}">
                  <a16:creationId xmlns:a16="http://schemas.microsoft.com/office/drawing/2014/main" id="{E2938963-16E8-87D4-BB39-B0B9A804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2" name="เชียงใหม่">
              <a:extLst>
                <a:ext uri="{FF2B5EF4-FFF2-40B4-BE49-F238E27FC236}">
                  <a16:creationId xmlns:a16="http://schemas.microsoft.com/office/drawing/2014/main" id="{098BF2DB-F406-CFFE-8975-DCE8F1E89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3" name="เชียงราย">
              <a:extLst>
                <a:ext uri="{FF2B5EF4-FFF2-40B4-BE49-F238E27FC236}">
                  <a16:creationId xmlns:a16="http://schemas.microsoft.com/office/drawing/2014/main" id="{B926611A-5731-9F4C-B1EE-A8BA87255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4" name="===ภาคเหนือ===" hidden="1">
              <a:extLst>
                <a:ext uri="{FF2B5EF4-FFF2-40B4-BE49-F238E27FC236}">
                  <a16:creationId xmlns:a16="http://schemas.microsoft.com/office/drawing/2014/main" id="{3331FA8E-2264-9EA2-B590-285FCE35CCFA}"/>
                </a:ext>
              </a:extLst>
            </p:cNvPr>
            <p:cNvSpPr txBox="1"/>
            <p:nvPr/>
          </p:nvSpPr>
          <p:spPr>
            <a:xfrm>
              <a:off x="3230070" y="962256"/>
              <a:ext cx="5373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ภาคเหนือ</a:t>
              </a:r>
            </a:p>
          </p:txBody>
        </p:sp>
      </p:grpSp>
      <p:sp>
        <p:nvSpPr>
          <p:cNvPr id="195" name="Speech Bubble: Rectangle with Corners Rounded 108">
            <a:extLst>
              <a:ext uri="{FF2B5EF4-FFF2-40B4-BE49-F238E27FC236}">
                <a16:creationId xmlns:a16="http://schemas.microsoft.com/office/drawing/2014/main" id="{A710006A-489B-1892-0344-4F9A09E5DEB3}"/>
              </a:ext>
            </a:extLst>
          </p:cNvPr>
          <p:cNvSpPr/>
          <p:nvPr/>
        </p:nvSpPr>
        <p:spPr>
          <a:xfrm>
            <a:off x="7739874" y="1412921"/>
            <a:ext cx="2335620" cy="1024420"/>
          </a:xfrm>
          <a:prstGeom prst="wedgeRoundRectCallout">
            <a:avLst>
              <a:gd name="adj1" fmla="val 64732"/>
              <a:gd name="adj2" fmla="val 186771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จุดเริ่มต้นโครงการ</a:t>
            </a: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กม.3+000</a:t>
            </a:r>
          </a:p>
        </p:txBody>
      </p:sp>
      <p:sp>
        <p:nvSpPr>
          <p:cNvPr id="196" name="Speech Bubble: Rectangle with Corners Rounded 107">
            <a:extLst>
              <a:ext uri="{FF2B5EF4-FFF2-40B4-BE49-F238E27FC236}">
                <a16:creationId xmlns:a16="http://schemas.microsoft.com/office/drawing/2014/main" id="{9B798687-90DB-F4A0-E213-115F0453571A}"/>
              </a:ext>
            </a:extLst>
          </p:cNvPr>
          <p:cNvSpPr/>
          <p:nvPr/>
        </p:nvSpPr>
        <p:spPr>
          <a:xfrm>
            <a:off x="2860375" y="3999047"/>
            <a:ext cx="2345703" cy="1006551"/>
          </a:xfrm>
          <a:prstGeom prst="wedgeRoundRectCallout">
            <a:avLst>
              <a:gd name="adj1" fmla="val 28906"/>
              <a:gd name="adj2" fmla="val -135792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จุดสิ้นสุดโครงการ</a:t>
            </a: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กม.3+800</a:t>
            </a:r>
          </a:p>
        </p:txBody>
      </p:sp>
    </p:spTree>
    <p:extLst>
      <p:ext uri="{BB962C8B-B14F-4D97-AF65-F5344CB8AC3E}">
        <p14:creationId xmlns:p14="http://schemas.microsoft.com/office/powerpoint/2010/main" val="8762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กลางแจ้ง, ท้องฟ้า, ถนน, ต้นไม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82FA7C6-75DE-977E-886F-8C0A5A38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37" y="432000"/>
            <a:ext cx="7631926" cy="572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393CFE-D2BD-45A8-A233-4304A7F6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th-TH" sz="8000" b="1" dirty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สภาพทางเดิม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4DA5-84A1-4C4C-9C9B-C06A4949C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81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กลางแจ้ง, ท้องฟ้า, ถนน, ผิวถน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A85FB31-F57D-9C1B-53E6-D9908BF95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61" y="464628"/>
            <a:ext cx="7630278" cy="57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393CFE-D2BD-45A8-A233-4304A7F6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th-TH" sz="8000" b="1" dirty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สภาพทางเดิม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4DA5-84A1-4C4C-9C9B-C06A4949C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28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กลางแจ้ง, ถนน, ท้องฟ้า, ฉา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8BC5DDB-4152-E066-C393-BA274957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61" y="304247"/>
            <a:ext cx="7630278" cy="57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393CFE-D2BD-45A8-A233-4304A7F6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th-TH" sz="8000" b="1" dirty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สภาพทางเดิม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4DA5-84A1-4C4C-9C9B-C06A4949C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b="1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b="1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b="1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FE4F610-1C57-3BAC-B6EE-105E4D9A1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9" b="2640"/>
          <a:stretch/>
        </p:blipFill>
        <p:spPr>
          <a:xfrm>
            <a:off x="1055355" y="796612"/>
            <a:ext cx="10284643" cy="497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50" y="435359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C2642E6-610B-E570-4284-CAA7E4825763}"/>
              </a:ext>
            </a:extLst>
          </p:cNvPr>
          <p:cNvSpPr txBox="1">
            <a:spLocks/>
          </p:cNvSpPr>
          <p:nvPr/>
        </p:nvSpPr>
        <p:spPr>
          <a:xfrm>
            <a:off x="9010391" y="5702641"/>
            <a:ext cx="4099956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5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กม.2+875 – กม.3+706</a:t>
            </a:r>
            <a:r>
              <a:rPr lang="en-US" sz="25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500" b="1" dirty="0">
              <a:solidFill>
                <a:srgbClr val="3333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51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79133457-99B1-47D4-80A2-5BC769E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50" y="435359"/>
            <a:ext cx="11340000" cy="432000"/>
          </a:xfrm>
        </p:spPr>
        <p:txBody>
          <a:bodyPr/>
          <a:lstStyle/>
          <a:p>
            <a:r>
              <a:rPr lang="th-TH" sz="7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รูปแบบการก่อสร้าง</a:t>
            </a:r>
            <a:endParaRPr lang="en-US" sz="72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8FC97B4-4643-4512-A834-21ABC968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109079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ส่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ว น สำ ร ว จ แ ล ะ อ อ ก แ บ บ   สำ </a:t>
            </a:r>
            <a:r>
              <a:rPr lang="th-TH" noProof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นั</a:t>
            </a:r>
            <a:r>
              <a:rPr lang="th-TH" noProof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 ง า น ท า ง ห ล ว ง ที่ 1 2   ( สุ พ ร ร ณ บุ รี ) </a:t>
            </a:r>
            <a:endParaRPr lang="en-US" noProof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C2642E6-610B-E570-4284-CAA7E4825763}"/>
              </a:ext>
            </a:extLst>
          </p:cNvPr>
          <p:cNvSpPr txBox="1">
            <a:spLocks/>
          </p:cNvSpPr>
          <p:nvPr/>
        </p:nvSpPr>
        <p:spPr>
          <a:xfrm>
            <a:off x="9010391" y="5702641"/>
            <a:ext cx="4099956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5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กม.2+875 – กม.3+706</a:t>
            </a:r>
            <a:r>
              <a:rPr lang="en-US" sz="25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500" b="1" dirty="0">
              <a:solidFill>
                <a:srgbClr val="3333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88FE7A6-137B-E178-265C-DA1CB68A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07" y="1089538"/>
            <a:ext cx="10307243" cy="522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611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961DD-CF27-443B-BFF6-660110ED0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90261-1200-4EC7-95B0-2241EE54AA34}">
  <ds:schemaRefs>
    <ds:schemaRef ds:uri="http://purl.org/dc/dcmitype/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863</Words>
  <Application>Microsoft Office PowerPoint</Application>
  <PresentationFormat>แบบจอกว้าง</PresentationFormat>
  <Paragraphs>58</Paragraphs>
  <Slides>15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HighWay</vt:lpstr>
      <vt:lpstr>Rockwell</vt:lpstr>
      <vt:lpstr>Tahoma</vt:lpstr>
      <vt:lpstr>TH Sarabun New</vt:lpstr>
      <vt:lpstr>Times New Roman</vt:lpstr>
      <vt:lpstr>Office Theme</vt:lpstr>
      <vt:lpstr>กิจกรรมก่อสร้างทางหลวงผ่านชุมชนเพื่อคนทุกกลุ่ม       งานก่อสร้างทางหลวงผ่านชุมชนเพื่อคนทุกกลุ่ม </vt:lpstr>
      <vt:lpstr>เหตุผลและความจำเป็น</vt:lpstr>
      <vt:lpstr>วัตถุประสงค์</vt:lpstr>
      <vt:lpstr>ที่ ตั้ ง โ ค ร ง ก า ร</vt:lpstr>
      <vt:lpstr>สภาพทางเดิม</vt:lpstr>
      <vt:lpstr>สภาพทางเดิม</vt:lpstr>
      <vt:lpstr>สภาพทางเดิม</vt:lpstr>
      <vt:lpstr>รูปแบบการก่อสร้าง</vt:lpstr>
      <vt:lpstr>รูปแบบการก่อสร้าง</vt:lpstr>
      <vt:lpstr>รูปแบบการก่อสร้าง</vt:lpstr>
      <vt:lpstr>รูปแบบการก่อสร้าง</vt:lpstr>
      <vt:lpstr>รูปแบบการก่อสร้าง</vt:lpstr>
      <vt:lpstr>รูปแบบการก่อสร้าง</vt:lpstr>
      <vt:lpstr>ผ ล ก ร ะ ท บ ที่ อ า จ เ กิ ด ขึ้ น แ ก่ ป ร ะ  ช า ช น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การประชุมการมีส่วนร่วมของประชาชน  กิจกรรมปรับปรุงทางหลวงผ่านย่านชุมชน</dc:title>
  <dc:creator>Pathompong Senayai</dc:creator>
  <cp:lastModifiedBy>com</cp:lastModifiedBy>
  <cp:revision>275</cp:revision>
  <cp:lastPrinted>2021-12-16T03:06:11Z</cp:lastPrinted>
  <dcterms:created xsi:type="dcterms:W3CDTF">2020-12-22T17:17:54Z</dcterms:created>
  <dcterms:modified xsi:type="dcterms:W3CDTF">2025-11-12T06:33:04Z</dcterms:modified>
</cp:coreProperties>
</file>